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9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9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4"/>
  </p:notesMasterIdLst>
  <p:sldIdLst>
    <p:sldId id="651" r:id="rId2"/>
    <p:sldId id="409" r:id="rId3"/>
    <p:sldId id="543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39" r:id="rId14"/>
    <p:sldId id="540" r:id="rId15"/>
    <p:sldId id="541" r:id="rId16"/>
    <p:sldId id="542" r:id="rId17"/>
    <p:sldId id="553" r:id="rId18"/>
    <p:sldId id="556" r:id="rId19"/>
    <p:sldId id="557" r:id="rId20"/>
    <p:sldId id="558" r:id="rId21"/>
    <p:sldId id="559" r:id="rId22"/>
    <p:sldId id="560" r:id="rId23"/>
    <p:sldId id="452" r:id="rId24"/>
    <p:sldId id="563" r:id="rId25"/>
    <p:sldId id="453" r:id="rId26"/>
    <p:sldId id="474" r:id="rId27"/>
    <p:sldId id="566" r:id="rId28"/>
    <p:sldId id="567" r:id="rId29"/>
    <p:sldId id="569" r:id="rId30"/>
    <p:sldId id="572" r:id="rId31"/>
    <p:sldId id="573" r:id="rId32"/>
    <p:sldId id="419" r:id="rId33"/>
    <p:sldId id="455" r:id="rId34"/>
    <p:sldId id="655" r:id="rId35"/>
    <p:sldId id="476" r:id="rId36"/>
    <p:sldId id="656" r:id="rId37"/>
    <p:sldId id="577" r:id="rId38"/>
    <p:sldId id="657" r:id="rId39"/>
    <p:sldId id="578" r:id="rId40"/>
    <p:sldId id="576" r:id="rId41"/>
    <p:sldId id="565" r:id="rId42"/>
    <p:sldId id="428" r:id="rId43"/>
    <p:sldId id="592" r:id="rId44"/>
    <p:sldId id="594" r:id="rId45"/>
    <p:sldId id="580" r:id="rId46"/>
    <p:sldId id="458" r:id="rId47"/>
    <p:sldId id="496" r:id="rId48"/>
    <p:sldId id="498" r:id="rId49"/>
    <p:sldId id="497" r:id="rId50"/>
    <p:sldId id="477" r:id="rId51"/>
    <p:sldId id="478" r:id="rId52"/>
    <p:sldId id="479" r:id="rId53"/>
    <p:sldId id="581" r:id="rId54"/>
    <p:sldId id="582" r:id="rId55"/>
    <p:sldId id="583" r:id="rId56"/>
    <p:sldId id="584" r:id="rId57"/>
    <p:sldId id="585" r:id="rId58"/>
    <p:sldId id="586" r:id="rId59"/>
    <p:sldId id="590" r:id="rId60"/>
    <p:sldId id="457" r:id="rId61"/>
    <p:sldId id="480" r:id="rId62"/>
    <p:sldId id="597" r:id="rId63"/>
    <p:sldId id="596" r:id="rId64"/>
    <p:sldId id="598" r:id="rId65"/>
    <p:sldId id="599" r:id="rId66"/>
    <p:sldId id="600" r:id="rId67"/>
    <p:sldId id="601" r:id="rId68"/>
    <p:sldId id="602" r:id="rId69"/>
    <p:sldId id="481" r:id="rId70"/>
    <p:sldId id="482" r:id="rId71"/>
    <p:sldId id="483" r:id="rId72"/>
    <p:sldId id="484" r:id="rId73"/>
    <p:sldId id="485" r:id="rId74"/>
    <p:sldId id="421" r:id="rId75"/>
    <p:sldId id="456" r:id="rId76"/>
    <p:sldId id="486" r:id="rId77"/>
    <p:sldId id="487" r:id="rId78"/>
    <p:sldId id="488" r:id="rId79"/>
    <p:sldId id="489" r:id="rId80"/>
    <p:sldId id="490" r:id="rId81"/>
    <p:sldId id="605" r:id="rId82"/>
    <p:sldId id="606" r:id="rId83"/>
    <p:sldId id="610" r:id="rId84"/>
    <p:sldId id="612" r:id="rId85"/>
    <p:sldId id="613" r:id="rId86"/>
    <p:sldId id="616" r:id="rId87"/>
    <p:sldId id="617" r:id="rId88"/>
    <p:sldId id="604" r:id="rId89"/>
    <p:sldId id="454" r:id="rId90"/>
    <p:sldId id="491" r:id="rId91"/>
    <p:sldId id="492" r:id="rId92"/>
    <p:sldId id="499" r:id="rId93"/>
    <p:sldId id="494" r:id="rId94"/>
    <p:sldId id="493" r:id="rId95"/>
    <p:sldId id="621" r:id="rId96"/>
    <p:sldId id="622" r:id="rId97"/>
    <p:sldId id="620" r:id="rId98"/>
    <p:sldId id="413" r:id="rId99"/>
    <p:sldId id="625" r:id="rId100"/>
    <p:sldId id="627" r:id="rId101"/>
    <p:sldId id="415" r:id="rId102"/>
    <p:sldId id="422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587810-8A3A-4580-A67A-FC02426E7DE3}">
          <p14:sldIdLst>
            <p14:sldId id="651"/>
            <p14:sldId id="409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39"/>
            <p14:sldId id="540"/>
            <p14:sldId id="541"/>
            <p14:sldId id="542"/>
            <p14:sldId id="553"/>
            <p14:sldId id="556"/>
            <p14:sldId id="557"/>
            <p14:sldId id="558"/>
            <p14:sldId id="559"/>
            <p14:sldId id="560"/>
            <p14:sldId id="452"/>
            <p14:sldId id="563"/>
            <p14:sldId id="453"/>
            <p14:sldId id="474"/>
            <p14:sldId id="566"/>
            <p14:sldId id="567"/>
            <p14:sldId id="569"/>
            <p14:sldId id="572"/>
            <p14:sldId id="573"/>
            <p14:sldId id="419"/>
            <p14:sldId id="455"/>
            <p14:sldId id="655"/>
            <p14:sldId id="476"/>
            <p14:sldId id="656"/>
            <p14:sldId id="577"/>
            <p14:sldId id="657"/>
            <p14:sldId id="578"/>
            <p14:sldId id="576"/>
            <p14:sldId id="565"/>
            <p14:sldId id="428"/>
            <p14:sldId id="592"/>
            <p14:sldId id="594"/>
            <p14:sldId id="580"/>
            <p14:sldId id="458"/>
            <p14:sldId id="496"/>
            <p14:sldId id="498"/>
            <p14:sldId id="497"/>
            <p14:sldId id="477"/>
            <p14:sldId id="478"/>
            <p14:sldId id="479"/>
            <p14:sldId id="581"/>
            <p14:sldId id="582"/>
            <p14:sldId id="583"/>
            <p14:sldId id="584"/>
            <p14:sldId id="585"/>
            <p14:sldId id="586"/>
            <p14:sldId id="590"/>
            <p14:sldId id="457"/>
            <p14:sldId id="480"/>
            <p14:sldId id="597"/>
            <p14:sldId id="596"/>
            <p14:sldId id="598"/>
            <p14:sldId id="599"/>
            <p14:sldId id="600"/>
            <p14:sldId id="601"/>
            <p14:sldId id="602"/>
            <p14:sldId id="481"/>
            <p14:sldId id="482"/>
            <p14:sldId id="483"/>
            <p14:sldId id="484"/>
            <p14:sldId id="485"/>
            <p14:sldId id="421"/>
            <p14:sldId id="456"/>
            <p14:sldId id="486"/>
            <p14:sldId id="487"/>
            <p14:sldId id="488"/>
            <p14:sldId id="489"/>
            <p14:sldId id="490"/>
            <p14:sldId id="605"/>
            <p14:sldId id="606"/>
            <p14:sldId id="610"/>
            <p14:sldId id="612"/>
            <p14:sldId id="613"/>
            <p14:sldId id="616"/>
            <p14:sldId id="617"/>
            <p14:sldId id="604"/>
            <p14:sldId id="454"/>
            <p14:sldId id="491"/>
            <p14:sldId id="492"/>
            <p14:sldId id="499"/>
            <p14:sldId id="494"/>
            <p14:sldId id="493"/>
            <p14:sldId id="621"/>
            <p14:sldId id="622"/>
            <p14:sldId id="620"/>
            <p14:sldId id="413"/>
            <p14:sldId id="625"/>
            <p14:sldId id="627"/>
            <p14:sldId id="415"/>
            <p14:sldId id="422"/>
          </p14:sldIdLst>
        </p14:section>
        <p14:section name="无标题节" id="{A41F257F-CF0C-4507-86A4-E8650B5E11F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14"/>
      </p:cViewPr>
      <p:guideLst>
        <p:guide orient="horz" pos="215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8T12:05:47.119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EA472-5D75-4401-93E6-2F90C2BBFC62}" type="slidenum">
              <a:rPr lang="zh-CN" altLang="en-US" smtClean="0"/>
              <a:t>36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EA472-5D75-4401-93E6-2F90C2BBFC62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04331-0F6C-4ED3-B5DF-BEFC9F3A695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zh-CN"/>
              <a:t>工作在乡镇法庭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EA472-5D75-4401-93E6-2F90C2BBFC62}" type="slidenum">
              <a:rPr lang="zh-CN" altLang="en-US" smtClean="0"/>
              <a:t>33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EA472-5D75-4401-93E6-2F90C2BBFC62}" type="slidenum">
              <a:rPr lang="zh-CN" altLang="en-US" smtClean="0"/>
              <a:t>34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EA472-5D75-4401-93E6-2F90C2BBFC62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2020/12/2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5" Type="http://schemas.openxmlformats.org/officeDocument/2006/relationships/image" Target="../media/image12.jpeg"/><Relationship Id="rId4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3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3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63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3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3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3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3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9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颁奖背景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85f2aac56fbaa178ee77906ce8bb7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504825"/>
            <a:ext cx="8076565" cy="59588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639b5860fd5f8d94b8565d448838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" y="0"/>
            <a:ext cx="12191365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08910" y="998855"/>
            <a:ext cx="7273290" cy="384048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把一次选择，当做一生追求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让平凡岗位，绽放不凡风采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安全无小事，责任重于山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三百六十五天如一日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兢兢业业，默默奉献，吃苦耐劳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安全生产零事故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是新时期退伍军人最贴心的承诺</a:t>
            </a: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30140" y="-195580"/>
            <a:ext cx="2505710" cy="1416050"/>
          </a:xfrm>
          <a:prstGeom prst="rect">
            <a:avLst/>
          </a:prstGeom>
        </p:spPr>
        <p:txBody>
          <a:bodyPr vert="horz" lIns="90000" tIns="46800" rIns="90000" bIns="46800" rtlCol="0">
            <a:normAutofit fontScale="975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FF00"/>
                </a:solidFill>
                <a:latin typeface="大梁字体库" panose="03000502000000000000" charset="-122"/>
                <a:ea typeface="大梁字体库" panose="03000502000000000000" charset="-122"/>
              </a:rPr>
              <a:t>颁奖词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570605" y="5998845"/>
            <a:ext cx="5224780" cy="713740"/>
            <a:chOff x="5376" y="622"/>
            <a:chExt cx="8228" cy="1124"/>
          </a:xfrm>
        </p:grpSpPr>
        <p:sp>
          <p:nvSpPr>
            <p:cNvPr id="37" name="任意多边形: 形状 6"/>
            <p:cNvSpPr/>
            <p:nvPr/>
          </p:nvSpPr>
          <p:spPr>
            <a:xfrm>
              <a:off x="5376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39" name="任意多边形: 形状 6"/>
            <p:cNvSpPr/>
            <p:nvPr/>
          </p:nvSpPr>
          <p:spPr>
            <a:xfrm flipH="1">
              <a:off x="6482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sp>
        <p:nvSpPr>
          <p:cNvPr id="6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76215" y="5708650"/>
            <a:ext cx="2305685" cy="115443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 lnSpcReduction="2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0000"/>
                </a:solidFill>
                <a:latin typeface="方正行楷简体" panose="02010601030101010101" charset="-122"/>
                <a:ea typeface="方正行楷简体" panose="02010601030101010101" charset="-122"/>
              </a:rPr>
              <a:t>胡金勇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50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75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750"/>
                            </p:stCondLst>
                            <p:childTnLst>
                              <p:par>
                                <p:cTn id="4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639b5860fd5f8d94b8565d448838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" y="0"/>
            <a:ext cx="12191365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92095" y="1341755"/>
            <a:ext cx="7273290" cy="384048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见红旗就扛，见第一就争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在部队你是克敌制胜的排头兵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回地方你是搏击商海的弄潮儿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披荆斩棘艰苦创业，事业发展回馈双拥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你以军人的锐气和企业家的担当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走出地阔天宽、成就精彩人生</a:t>
            </a: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30140" y="0"/>
            <a:ext cx="2505710" cy="1416050"/>
          </a:xfrm>
          <a:prstGeom prst="rect">
            <a:avLst/>
          </a:prstGeom>
        </p:spPr>
        <p:txBody>
          <a:bodyPr vert="horz" lIns="90000" tIns="46800" rIns="90000" bIns="46800" rtlCol="0">
            <a:normAutofit fontScale="975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FF00"/>
                </a:solidFill>
                <a:latin typeface="大梁字体库" panose="03000502000000000000" charset="-122"/>
                <a:ea typeface="大梁字体库" panose="03000502000000000000" charset="-122"/>
              </a:rPr>
              <a:t>颁奖词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570605" y="5883910"/>
            <a:ext cx="5224780" cy="713740"/>
            <a:chOff x="5376" y="622"/>
            <a:chExt cx="8228" cy="1124"/>
          </a:xfrm>
        </p:grpSpPr>
        <p:sp>
          <p:nvSpPr>
            <p:cNvPr id="37" name="任意多边形: 形状 6"/>
            <p:cNvSpPr/>
            <p:nvPr/>
          </p:nvSpPr>
          <p:spPr>
            <a:xfrm>
              <a:off x="5376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39" name="任意多边形: 形状 6"/>
            <p:cNvSpPr/>
            <p:nvPr/>
          </p:nvSpPr>
          <p:spPr>
            <a:xfrm flipH="1">
              <a:off x="6482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sp>
        <p:nvSpPr>
          <p:cNvPr id="6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76215" y="5603875"/>
            <a:ext cx="2305685" cy="115443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 lnSpcReduction="2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0000"/>
                </a:solidFill>
                <a:latin typeface="方正行楷简体" panose="02010601030101010101" charset="-122"/>
                <a:ea typeface="方正行楷简体" panose="02010601030101010101" charset="-122"/>
              </a:rPr>
              <a:t>吴明龙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25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2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35f5965c2fd7669c261b29f70977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580" y="602615"/>
            <a:ext cx="8679815" cy="57130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3a5aa9a5d5efff7041a1841489285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0" y="561975"/>
            <a:ext cx="8826500" cy="5753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a5fb97ec9c44cf365b6064e72acdc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15" y="586740"/>
            <a:ext cx="9000000" cy="557965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bf21274cc7e6885e4e13fd9cae2b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0" y="728980"/>
            <a:ext cx="8592820" cy="54000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e777bc92c3c327dbbd243fbf7c09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95" y="596900"/>
            <a:ext cx="8121015" cy="57023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ea7a3de24be2fe1212622948930a4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25" y="591185"/>
            <a:ext cx="8546465" cy="56762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8a9e4a18e05a286188b91cc6fece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70" y="594360"/>
            <a:ext cx="8804910" cy="56838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0d6c763c683d9f422566911944e6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55" y="842645"/>
            <a:ext cx="8822055" cy="53397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  <p:pic>
        <p:nvPicPr>
          <p:cNvPr id="2" name="纯音乐-颁奖音乐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71910" y="73660"/>
            <a:ext cx="619125" cy="619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80f0915c97891269562c30ac130f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542925"/>
            <a:ext cx="8146415" cy="58489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f61e9d3decffea19b3934dbe21dbc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75" y="732790"/>
            <a:ext cx="8528050" cy="53835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ad33f3f493ef1ac691d638a8fd4df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285" y="710565"/>
            <a:ext cx="9102725" cy="56045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bf2d33688ab960d929fc1eb5320d3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25" y="511810"/>
            <a:ext cx="8812530" cy="58743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lîḑê"/>
          <p:cNvSpPr/>
          <p:nvPr/>
        </p:nvSpPr>
        <p:spPr bwMode="auto">
          <a:xfrm>
            <a:off x="7974012" y="1601114"/>
            <a:ext cx="3374390" cy="49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5502" r="-462"/>
          <a:stretch>
            <a:fillRect/>
          </a:stretch>
        </p:blipFill>
        <p:spPr>
          <a:xfrm>
            <a:off x="1426210" y="541020"/>
            <a:ext cx="6040120" cy="5776595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7973695" y="0"/>
            <a:ext cx="421830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lîḑê"/>
          <p:cNvSpPr/>
          <p:nvPr/>
        </p:nvSpPr>
        <p:spPr bwMode="auto">
          <a:xfrm>
            <a:off x="7974012" y="1601114"/>
            <a:ext cx="3374390" cy="49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636905"/>
            <a:ext cx="4472940" cy="5579745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7973695" y="0"/>
            <a:ext cx="421830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.工作在乡镇法庭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0" y="796925"/>
            <a:ext cx="6003925" cy="5409565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7973695" y="0"/>
            <a:ext cx="421830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.陪同领导观摩信息化建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1167765"/>
            <a:ext cx="6888480" cy="4523105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7973695" y="0"/>
            <a:ext cx="421830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.排除网络故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390" y="732155"/>
            <a:ext cx="5628005" cy="552958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7973695" y="0"/>
            <a:ext cx="421830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c2e12b32478e64753bfceb690fe2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490855"/>
            <a:ext cx="8566785" cy="5912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.调试机房服务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585470"/>
            <a:ext cx="6057900" cy="5686425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7791450" y="3810"/>
            <a:ext cx="421830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.雪天社区防疫值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0" y="554990"/>
            <a:ext cx="4832350" cy="575183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7791450" y="3810"/>
            <a:ext cx="421830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f377a03426b99dead8e9d7e7d90b07"/>
          <p:cNvPicPr>
            <a:picLocks noChangeAspect="1"/>
          </p:cNvPicPr>
          <p:nvPr/>
        </p:nvPicPr>
        <p:blipFill>
          <a:blip r:embed="rId4"/>
          <a:srcRect r="1219" b="12553"/>
          <a:stretch>
            <a:fillRect/>
          </a:stretch>
        </p:blipFill>
        <p:spPr>
          <a:xfrm>
            <a:off x="1652270" y="480695"/>
            <a:ext cx="8988425" cy="59378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5162" r="6977" b="20882"/>
          <a:stretch>
            <a:fillRect/>
          </a:stretch>
        </p:blipFill>
        <p:spPr>
          <a:xfrm>
            <a:off x="2043430" y="462915"/>
            <a:ext cx="8576945" cy="61093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973cd9c0aebfdadfb7e6ea1d2e27d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425" y="430530"/>
            <a:ext cx="8112125" cy="60509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39343" r="8924"/>
          <a:stretch>
            <a:fillRect/>
          </a:stretch>
        </p:blipFill>
        <p:spPr>
          <a:xfrm>
            <a:off x="2019935" y="537845"/>
            <a:ext cx="8426450" cy="56280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d08396668446fb9e1d5bbb72491f3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85" y="692150"/>
            <a:ext cx="9008110" cy="54737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f377a03426b99dead8e9d7e7d90b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10" y="430530"/>
            <a:ext cx="7946390" cy="609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e3939cc963cf5f71fdef1263c815b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45" y="465455"/>
            <a:ext cx="9020810" cy="59480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2" b="74557"/>
          <a:stretch>
            <a:fillRect/>
          </a:stretch>
        </p:blipFill>
        <p:spPr>
          <a:xfrm>
            <a:off x="0" y="0"/>
            <a:ext cx="5563235" cy="2033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bf15ec43f5193a8fa9c9424311b6d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" y="659765"/>
            <a:ext cx="9067800" cy="55384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639b5860fd5f8d94b8565d448838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" y="0"/>
            <a:ext cx="12191365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626360" y="1420495"/>
            <a:ext cx="7604760" cy="384048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铁肩担重任，初心守职责，十六载风霜雨雪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你用执着与奉献，追逐着四机人的光荣与梦想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哪里有需要，就出现在哪里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严寒酷暑挡不住，风雨交加不畏难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你毫无怨言地坚守岗位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不后悔，不言退</a:t>
            </a:r>
            <a:endParaRPr lang="en-US" altLang="zh-CN" sz="2500" b="1" dirty="0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30140" y="139700"/>
            <a:ext cx="2505710" cy="1416050"/>
          </a:xfrm>
          <a:prstGeom prst="rect">
            <a:avLst/>
          </a:prstGeom>
        </p:spPr>
        <p:txBody>
          <a:bodyPr vert="horz" lIns="90000" tIns="46800" rIns="90000" bIns="46800" rtlCol="0">
            <a:normAutofit fontScale="975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FF00"/>
                </a:solidFill>
                <a:latin typeface="大梁字体库" panose="03000502000000000000" charset="-122"/>
                <a:ea typeface="大梁字体库" panose="03000502000000000000" charset="-122"/>
              </a:rPr>
              <a:t>颁奖词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570605" y="5874385"/>
            <a:ext cx="5224780" cy="713740"/>
            <a:chOff x="5376" y="622"/>
            <a:chExt cx="8228" cy="1124"/>
          </a:xfrm>
        </p:grpSpPr>
        <p:sp>
          <p:nvSpPr>
            <p:cNvPr id="37" name="任意多边形: 形状 6"/>
            <p:cNvSpPr/>
            <p:nvPr/>
          </p:nvSpPr>
          <p:spPr>
            <a:xfrm>
              <a:off x="5376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39" name="任意多边形: 形状 6"/>
            <p:cNvSpPr/>
            <p:nvPr/>
          </p:nvSpPr>
          <p:spPr>
            <a:xfrm flipH="1">
              <a:off x="6482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sp>
        <p:nvSpPr>
          <p:cNvPr id="6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76215" y="5596890"/>
            <a:ext cx="2305685" cy="115443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 lnSpcReduction="2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0000"/>
                </a:solidFill>
                <a:latin typeface="方正行楷简体" panose="02010601030101010101" charset="-122"/>
                <a:ea typeface="方正行楷简体" panose="02010601030101010101" charset="-122"/>
              </a:rPr>
              <a:t>王栓柱</a:t>
            </a:r>
            <a:endParaRPr lang="en-US" altLang="zh-CN" sz="6000" b="1">
              <a:solidFill>
                <a:srgbClr val="FF0000"/>
              </a:solidFill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5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25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2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7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639b5860fd5f8d94b8565d448838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" y="0"/>
            <a:ext cx="12191365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611755" y="1508760"/>
            <a:ext cx="7604760" cy="384048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没有硝烟，这里是生活的战场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坚守阵地，蓄势又一次近身“搏杀”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疫情危险处处蛰伏，困难如影随形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阳光下，风雨里，一个好兵扣动扳机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向前，依然是最勇敢的冲锋</a:t>
            </a: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30140" y="139700"/>
            <a:ext cx="2505710" cy="1416050"/>
          </a:xfrm>
          <a:prstGeom prst="rect">
            <a:avLst/>
          </a:prstGeom>
        </p:spPr>
        <p:txBody>
          <a:bodyPr vert="horz" lIns="90000" tIns="46800" rIns="90000" bIns="46800" rtlCol="0">
            <a:normAutofit fontScale="975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FF00"/>
                </a:solidFill>
                <a:latin typeface="大梁字体库" panose="03000502000000000000" charset="-122"/>
                <a:ea typeface="大梁字体库" panose="03000502000000000000" charset="-122"/>
              </a:rPr>
              <a:t>颁奖词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575050" y="5481320"/>
            <a:ext cx="5224780" cy="713740"/>
            <a:chOff x="5376" y="622"/>
            <a:chExt cx="8228" cy="1124"/>
          </a:xfrm>
        </p:grpSpPr>
        <p:sp>
          <p:nvSpPr>
            <p:cNvPr id="37" name="任意多边形: 形状 6"/>
            <p:cNvSpPr/>
            <p:nvPr/>
          </p:nvSpPr>
          <p:spPr>
            <a:xfrm>
              <a:off x="5376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39" name="任意多边形: 形状 6"/>
            <p:cNvSpPr/>
            <p:nvPr/>
          </p:nvSpPr>
          <p:spPr>
            <a:xfrm flipH="1">
              <a:off x="6482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sp>
        <p:nvSpPr>
          <p:cNvPr id="6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76215" y="5213350"/>
            <a:ext cx="2305685" cy="115443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 lnSpcReduction="2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0000"/>
                </a:solidFill>
                <a:latin typeface="方正行楷简体" panose="02010601030101010101" charset="-122"/>
                <a:ea typeface="方正行楷简体" panose="02010601030101010101" charset="-122"/>
              </a:rPr>
              <a:t>侯明敏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75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75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2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639b5860fd5f8d94b8565d448838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" y="0"/>
            <a:ext cx="12191365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08910" y="1249680"/>
            <a:ext cx="7273290" cy="384048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一桩官司，结下的是仇怨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打开心结，就是一片艳阳天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法槌声声中，你用侠骨柔情守望公平正义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你和谐了社会，庄严了国徽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不管是身着戎装，还是脱下军装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为正义而战的宗旨永不忘</a:t>
            </a: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30140" y="0"/>
            <a:ext cx="2505710" cy="1416050"/>
          </a:xfrm>
          <a:prstGeom prst="rect">
            <a:avLst/>
          </a:prstGeom>
        </p:spPr>
        <p:txBody>
          <a:bodyPr vert="horz" lIns="90000" tIns="46800" rIns="90000" bIns="46800" rtlCol="0">
            <a:normAutofit fontScale="975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FF00"/>
                </a:solidFill>
                <a:latin typeface="大梁字体库" panose="03000502000000000000" charset="-122"/>
                <a:ea typeface="大梁字体库" panose="03000502000000000000" charset="-122"/>
              </a:rPr>
              <a:t>颁奖词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570605" y="5864860"/>
            <a:ext cx="5224780" cy="713740"/>
            <a:chOff x="5376" y="622"/>
            <a:chExt cx="8228" cy="1124"/>
          </a:xfrm>
        </p:grpSpPr>
        <p:sp>
          <p:nvSpPr>
            <p:cNvPr id="37" name="任意多边形: 形状 6"/>
            <p:cNvSpPr/>
            <p:nvPr/>
          </p:nvSpPr>
          <p:spPr>
            <a:xfrm>
              <a:off x="5376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39" name="任意多边形: 形状 6"/>
            <p:cNvSpPr/>
            <p:nvPr/>
          </p:nvSpPr>
          <p:spPr>
            <a:xfrm flipH="1">
              <a:off x="6482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sp>
        <p:nvSpPr>
          <p:cNvPr id="6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76215" y="5575300"/>
            <a:ext cx="2305685" cy="115443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 lnSpcReduction="2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0000"/>
                </a:solidFill>
                <a:latin typeface="方正行楷简体" panose="02010601030101010101" charset="-122"/>
                <a:ea typeface="方正行楷简体" panose="02010601030101010101" charset="-122"/>
              </a:rPr>
              <a:t>王  锐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25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2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7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639b5860fd5f8d94b8565d448838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" y="0"/>
            <a:ext cx="12191365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58440" y="1278890"/>
            <a:ext cx="7559675" cy="384048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“洪水无情，人间有爱”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危难时刻，勇于担当；生死之间，奋不顾身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你将集体利益置于个人之上，舍小家顾大家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在风雨中“乘风破浪”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用坚强的意志和忠诚的信念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守护人民群众生命财产安全</a:t>
            </a: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20615" y="-71120"/>
            <a:ext cx="2505710" cy="1416050"/>
          </a:xfrm>
          <a:prstGeom prst="rect">
            <a:avLst/>
          </a:prstGeom>
        </p:spPr>
        <p:txBody>
          <a:bodyPr vert="horz" lIns="90000" tIns="46800" rIns="90000" bIns="46800" rtlCol="0">
            <a:normAutofit fontScale="975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FF00"/>
                </a:solidFill>
                <a:latin typeface="大梁字体库" panose="03000502000000000000" charset="-122"/>
                <a:ea typeface="大梁字体库" panose="03000502000000000000" charset="-122"/>
              </a:rPr>
              <a:t>颁奖词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561080" y="5970270"/>
            <a:ext cx="5224780" cy="713740"/>
            <a:chOff x="5376" y="622"/>
            <a:chExt cx="8228" cy="1124"/>
          </a:xfrm>
        </p:grpSpPr>
        <p:sp>
          <p:nvSpPr>
            <p:cNvPr id="37" name="任意多边形: 形状 6"/>
            <p:cNvSpPr/>
            <p:nvPr/>
          </p:nvSpPr>
          <p:spPr>
            <a:xfrm>
              <a:off x="5376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39" name="任意多边形: 形状 6"/>
            <p:cNvSpPr/>
            <p:nvPr/>
          </p:nvSpPr>
          <p:spPr>
            <a:xfrm flipH="1">
              <a:off x="6482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sp>
        <p:nvSpPr>
          <p:cNvPr id="6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76215" y="5681980"/>
            <a:ext cx="2305685" cy="115443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 lnSpcReduction="2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0000"/>
                </a:solidFill>
                <a:latin typeface="方正行楷简体" panose="02010601030101010101" charset="-122"/>
                <a:ea typeface="方正行楷简体" panose="02010601030101010101" charset="-122"/>
              </a:rPr>
              <a:t>吴晓华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2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7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97a96b277c9025d484744d740753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10" y="687070"/>
            <a:ext cx="7317105" cy="5488305"/>
          </a:xfrm>
          <a:prstGeom prst="rect">
            <a:avLst/>
          </a:prstGeom>
        </p:spPr>
      </p:pic>
      <p:sp>
        <p:nvSpPr>
          <p:cNvPr id="5" name="išlíḓè"/>
          <p:cNvSpPr/>
          <p:nvPr/>
        </p:nvSpPr>
        <p:spPr>
          <a:xfrm>
            <a:off x="9219565" y="3810"/>
            <a:ext cx="2642235" cy="6854190"/>
          </a:xfrm>
          <a:prstGeom prst="parallelogram">
            <a:avLst>
              <a:gd name="adj" fmla="val 40000"/>
            </a:avLst>
          </a:prstGeom>
          <a:solidFill>
            <a:srgbClr val="D0231F">
              <a:alpha val="70000"/>
            </a:srgb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šlíḓè"/>
          <p:cNvSpPr/>
          <p:nvPr/>
        </p:nvSpPr>
        <p:spPr>
          <a:xfrm>
            <a:off x="9219565" y="3810"/>
            <a:ext cx="2642235" cy="6854190"/>
          </a:xfrm>
          <a:prstGeom prst="parallelogram">
            <a:avLst>
              <a:gd name="adj" fmla="val 40000"/>
            </a:avLst>
          </a:prstGeom>
          <a:solidFill>
            <a:srgbClr val="D0231F">
              <a:alpha val="70000"/>
            </a:srgb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pic>
        <p:nvPicPr>
          <p:cNvPr id="3" name="图片 2" descr="e3c0c04eabab9616ec85650029936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85" y="738505"/>
            <a:ext cx="7428230" cy="557149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šlíḓè"/>
          <p:cNvSpPr/>
          <p:nvPr/>
        </p:nvSpPr>
        <p:spPr>
          <a:xfrm>
            <a:off x="9219565" y="3810"/>
            <a:ext cx="2642235" cy="6854190"/>
          </a:xfrm>
          <a:prstGeom prst="parallelogram">
            <a:avLst>
              <a:gd name="adj" fmla="val 40000"/>
            </a:avLst>
          </a:prstGeom>
          <a:solidFill>
            <a:srgbClr val="D0231F">
              <a:alpha val="70000"/>
            </a:srgb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pic>
        <p:nvPicPr>
          <p:cNvPr id="2" name="图片 1" descr="b2360d09fc3ffb7c049bdd12737a6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10" y="673100"/>
            <a:ext cx="7354570" cy="551624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a0546b85f0f8c2f68f77f990a1817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768985"/>
            <a:ext cx="7302500" cy="5477510"/>
          </a:xfrm>
          <a:prstGeom prst="rect">
            <a:avLst/>
          </a:prstGeom>
        </p:spPr>
      </p:pic>
      <p:sp>
        <p:nvSpPr>
          <p:cNvPr id="5" name="išlíḓè"/>
          <p:cNvSpPr/>
          <p:nvPr/>
        </p:nvSpPr>
        <p:spPr>
          <a:xfrm>
            <a:off x="9219565" y="3810"/>
            <a:ext cx="2642235" cy="6854190"/>
          </a:xfrm>
          <a:prstGeom prst="parallelogram">
            <a:avLst>
              <a:gd name="adj" fmla="val 40000"/>
            </a:avLst>
          </a:prstGeom>
          <a:solidFill>
            <a:srgbClr val="D0231F">
              <a:alpha val="70000"/>
            </a:srgb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f14c3cdb2501b11f7a9aead2a6fd7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060" y="509270"/>
            <a:ext cx="8089265" cy="58769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8863965" y="6985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9" name="图片 8" descr="45acf20cf17becfc150d2148f809652"/>
          <p:cNvPicPr>
            <a:picLocks noChangeAspect="1"/>
          </p:cNvPicPr>
          <p:nvPr/>
        </p:nvPicPr>
        <p:blipFill>
          <a:blip r:embed="rId4"/>
          <a:srcRect t="30015" r="1757" b="12074"/>
          <a:stretch>
            <a:fillRect/>
          </a:stretch>
        </p:blipFill>
        <p:spPr>
          <a:xfrm>
            <a:off x="1172845" y="602615"/>
            <a:ext cx="7359015" cy="566293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7c37ebdfa39a3c156081dfc4a5df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35" y="627380"/>
            <a:ext cx="7470140" cy="5602605"/>
          </a:xfrm>
          <a:prstGeom prst="rect">
            <a:avLst/>
          </a:prstGeom>
        </p:spPr>
      </p:pic>
      <p:sp>
        <p:nvSpPr>
          <p:cNvPr id="5" name="išlíḓè"/>
          <p:cNvSpPr/>
          <p:nvPr/>
        </p:nvSpPr>
        <p:spPr>
          <a:xfrm>
            <a:off x="9549765" y="3810"/>
            <a:ext cx="2642235" cy="6854190"/>
          </a:xfrm>
          <a:prstGeom prst="parallelogram">
            <a:avLst>
              <a:gd name="adj" fmla="val 40000"/>
            </a:avLst>
          </a:prstGeom>
          <a:solidFill>
            <a:srgbClr val="D0231F">
              <a:alpha val="70000"/>
            </a:srgb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0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4" name="图片 3" descr="59e7ad99404c2dc3296d026d45f705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855" y="612140"/>
            <a:ext cx="7507605" cy="563372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a545b6bc98f59aa85943eebf198c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55" y="600710"/>
            <a:ext cx="7131685" cy="5655945"/>
          </a:xfrm>
          <a:prstGeom prst="rect">
            <a:avLst/>
          </a:prstGeom>
        </p:spPr>
      </p:pic>
      <p:sp>
        <p:nvSpPr>
          <p:cNvPr id="5" name="išlíḓè"/>
          <p:cNvSpPr/>
          <p:nvPr/>
        </p:nvSpPr>
        <p:spPr>
          <a:xfrm>
            <a:off x="9549765" y="3810"/>
            <a:ext cx="2642235" cy="6854190"/>
          </a:xfrm>
          <a:prstGeom prst="parallelogram">
            <a:avLst>
              <a:gd name="adj" fmla="val 40000"/>
            </a:avLst>
          </a:prstGeom>
          <a:solidFill>
            <a:srgbClr val="D0231F">
              <a:alpha val="70000"/>
            </a:srgb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266700" y="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3" name="图片 2" descr="88db1cf9e5ee7d9c41bff2c66ddd7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235" y="643890"/>
            <a:ext cx="7491095" cy="57092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061be6b6148b09fdeeaac617c43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20" y="646430"/>
            <a:ext cx="6842125" cy="5568950"/>
          </a:xfrm>
          <a:prstGeom prst="rect">
            <a:avLst/>
          </a:prstGeom>
        </p:spPr>
      </p:pic>
      <p:sp>
        <p:nvSpPr>
          <p:cNvPr id="5" name="išlíḓè"/>
          <p:cNvSpPr/>
          <p:nvPr/>
        </p:nvSpPr>
        <p:spPr>
          <a:xfrm>
            <a:off x="8413115" y="3810"/>
            <a:ext cx="2642235" cy="6854190"/>
          </a:xfrm>
          <a:prstGeom prst="parallelogram">
            <a:avLst>
              <a:gd name="adj" fmla="val 40000"/>
            </a:avLst>
          </a:prstGeom>
          <a:solidFill>
            <a:srgbClr val="D0231F">
              <a:alpha val="70000"/>
            </a:srgb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266700" y="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2" name="图片 1" descr="53137734bc9635e096617b8159bc7a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65" y="799465"/>
            <a:ext cx="7830185" cy="53098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6ade7a934aa079bdd9100bb38a18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440" y="721995"/>
            <a:ext cx="4984115" cy="5536565"/>
          </a:xfrm>
          <a:prstGeom prst="rect">
            <a:avLst/>
          </a:prstGeom>
        </p:spPr>
      </p:pic>
      <p:sp>
        <p:nvSpPr>
          <p:cNvPr id="5" name="išlíḓè"/>
          <p:cNvSpPr/>
          <p:nvPr/>
        </p:nvSpPr>
        <p:spPr>
          <a:xfrm>
            <a:off x="8413115" y="3810"/>
            <a:ext cx="2642235" cy="6854190"/>
          </a:xfrm>
          <a:prstGeom prst="parallelogram">
            <a:avLst>
              <a:gd name="adj" fmla="val 40000"/>
            </a:avLst>
          </a:prstGeom>
          <a:solidFill>
            <a:srgbClr val="D0231F">
              <a:alpha val="70000"/>
            </a:srgb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788a6e4e654599d2b96bdc679ed8b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573405"/>
            <a:ext cx="7715250" cy="578612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266700" y="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435e5ae175a09a0bbcf0c98ff549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618490"/>
            <a:ext cx="7781290" cy="54248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8986744" y="0"/>
            <a:ext cx="3205256" cy="6854190"/>
            <a:chOff x="3844911" y="1041176"/>
            <a:chExt cx="4266645" cy="5018087"/>
          </a:xfrm>
        </p:grpSpPr>
        <p:sp>
          <p:nvSpPr>
            <p:cNvPr id="33" name="işľïḋè"/>
            <p:cNvSpPr/>
            <p:nvPr/>
          </p:nvSpPr>
          <p:spPr>
            <a:xfrm>
              <a:off x="3844911" y="104117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594371" y="104117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10" name="图片 9" descr="67b60e4b2707a7289a13ab18bc8c6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05" y="522605"/>
            <a:ext cx="7748905" cy="581279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9451340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3" name="图片 2" descr="18a09b1e3a6149f181edfdd857edd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490" y="559435"/>
            <a:ext cx="7813675" cy="586168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f69a6a30cf0f098f20186b51f613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45690" y="-509270"/>
            <a:ext cx="5941060" cy="794131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9451340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f943ee28f79474f4eaf14d05cb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4715" y="-302260"/>
            <a:ext cx="6046470" cy="750443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9451340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8f8841055a2aec745d3946a58800c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" y="676910"/>
            <a:ext cx="8046085" cy="550418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9451340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7b60e4b2707a7289a13ab18bc8c6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638810"/>
            <a:ext cx="7929245" cy="558038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9451340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6c1497ff931a660235111f895fa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98395" y="-464820"/>
            <a:ext cx="5699125" cy="779145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9451340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09db5b93f3cd69d5e816cbe06c509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895" y="641985"/>
            <a:ext cx="8077835" cy="557403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0" y="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13019f566f91b0c4c9f45f5220f42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80" y="574040"/>
            <a:ext cx="7815580" cy="570992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0" y="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0" y="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4" name="图片 3" descr="355f95b6d914c59b407724305fb428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855" y="683260"/>
            <a:ext cx="7832725" cy="564642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024dd59b4c06a0b7fcc8ba592c920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935" y="372110"/>
            <a:ext cx="8151495" cy="61144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781050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9" name="图片 8" descr="d3c313abc7578ac6bf39033fa88fe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565" y="759460"/>
            <a:ext cx="7362190" cy="552259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712470" y="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2" name="图片 1" descr="0b485c549b83f7495af648c2f254cf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080" y="579120"/>
            <a:ext cx="7599680" cy="570039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801370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3" name="图片 2" descr="7dcea3568f96d78869f2665e88e76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515" y="601980"/>
            <a:ext cx="7538720" cy="565404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îsḷíḋé"/>
          <p:cNvGrpSpPr/>
          <p:nvPr/>
        </p:nvGrpSpPr>
        <p:grpSpPr>
          <a:xfrm>
            <a:off x="988695" y="62865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3" name="图片 2" descr="b0bc2919527b8c2b892dc97bf2b0d82"/>
          <p:cNvPicPr>
            <a:picLocks noChangeAspect="1"/>
          </p:cNvPicPr>
          <p:nvPr/>
        </p:nvPicPr>
        <p:blipFill>
          <a:blip r:embed="rId4"/>
          <a:srcRect t="4889" r="206" b="6664"/>
          <a:stretch>
            <a:fillRect/>
          </a:stretch>
        </p:blipFill>
        <p:spPr>
          <a:xfrm>
            <a:off x="4105910" y="570865"/>
            <a:ext cx="6726555" cy="571627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lîḑê"/>
          <p:cNvSpPr/>
          <p:nvPr/>
        </p:nvSpPr>
        <p:spPr bwMode="auto">
          <a:xfrm>
            <a:off x="7974012" y="1601114"/>
            <a:ext cx="3374390" cy="49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pic>
        <p:nvPicPr>
          <p:cNvPr id="5" name="图片 4" descr="8dace5793dea450aa10454f4ea46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726440"/>
            <a:ext cx="7211695" cy="540512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968375" y="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d9a00a0afea61d5dc1aeb2805fbc4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40" y="789305"/>
            <a:ext cx="7332345" cy="5501640"/>
          </a:xfrm>
          <a:prstGeom prst="rect">
            <a:avLst/>
          </a:prstGeom>
        </p:spPr>
      </p:pic>
      <p:sp>
        <p:nvSpPr>
          <p:cNvPr id="16" name="iSlîḑê"/>
          <p:cNvSpPr/>
          <p:nvPr/>
        </p:nvSpPr>
        <p:spPr bwMode="auto">
          <a:xfrm>
            <a:off x="7974012" y="1601114"/>
            <a:ext cx="3374390" cy="49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grpSp>
        <p:nvGrpSpPr>
          <p:cNvPr id="32" name="îsḷíḋé"/>
          <p:cNvGrpSpPr/>
          <p:nvPr/>
        </p:nvGrpSpPr>
        <p:grpSpPr>
          <a:xfrm>
            <a:off x="98869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71b40584f097d260fcb49382986466"/>
          <p:cNvPicPr>
            <a:picLocks noChangeAspect="1"/>
          </p:cNvPicPr>
          <p:nvPr/>
        </p:nvPicPr>
        <p:blipFill>
          <a:blip r:embed="rId4"/>
          <a:srcRect t="8264" r="5893" b="14291"/>
          <a:stretch>
            <a:fillRect/>
          </a:stretch>
        </p:blipFill>
        <p:spPr>
          <a:xfrm>
            <a:off x="3861435" y="584835"/>
            <a:ext cx="7085330" cy="5688965"/>
          </a:xfrm>
          <a:prstGeom prst="rect">
            <a:avLst/>
          </a:prstGeom>
        </p:spPr>
      </p:pic>
      <p:sp>
        <p:nvSpPr>
          <p:cNvPr id="16" name="iSlîḑê"/>
          <p:cNvSpPr/>
          <p:nvPr/>
        </p:nvSpPr>
        <p:spPr bwMode="auto">
          <a:xfrm>
            <a:off x="7974012" y="1601114"/>
            <a:ext cx="3374390" cy="49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grpSp>
        <p:nvGrpSpPr>
          <p:cNvPr id="32" name="îsḷíḋé"/>
          <p:cNvGrpSpPr/>
          <p:nvPr/>
        </p:nvGrpSpPr>
        <p:grpSpPr>
          <a:xfrm>
            <a:off x="98869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c22efbe261a590853ab67e1a37f2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245" y="673100"/>
            <a:ext cx="7345680" cy="5511800"/>
          </a:xfrm>
          <a:prstGeom prst="rect">
            <a:avLst/>
          </a:prstGeom>
        </p:spPr>
      </p:pic>
      <p:sp>
        <p:nvSpPr>
          <p:cNvPr id="16" name="iSlîḑê"/>
          <p:cNvSpPr/>
          <p:nvPr/>
        </p:nvSpPr>
        <p:spPr bwMode="auto">
          <a:xfrm>
            <a:off x="7974012" y="1601114"/>
            <a:ext cx="3374390" cy="49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grpSp>
        <p:nvGrpSpPr>
          <p:cNvPr id="32" name="îsḷíḋé"/>
          <p:cNvGrpSpPr/>
          <p:nvPr/>
        </p:nvGrpSpPr>
        <p:grpSpPr>
          <a:xfrm>
            <a:off x="98869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a44be4c4bba29cec9485a89f7665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770" y="817880"/>
            <a:ext cx="7299325" cy="5379085"/>
          </a:xfrm>
          <a:prstGeom prst="rect">
            <a:avLst/>
          </a:prstGeom>
        </p:spPr>
      </p:pic>
      <p:sp>
        <p:nvSpPr>
          <p:cNvPr id="16" name="iSlîḑê"/>
          <p:cNvSpPr/>
          <p:nvPr/>
        </p:nvSpPr>
        <p:spPr bwMode="auto">
          <a:xfrm>
            <a:off x="7974012" y="1601114"/>
            <a:ext cx="3374390" cy="49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grpSp>
        <p:nvGrpSpPr>
          <p:cNvPr id="32" name="îsḷíḋé"/>
          <p:cNvGrpSpPr/>
          <p:nvPr/>
        </p:nvGrpSpPr>
        <p:grpSpPr>
          <a:xfrm>
            <a:off x="98869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2526679c214dd403bcae5eafb22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385" y="759460"/>
            <a:ext cx="9132570" cy="54883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b5f48a1e7fe88ca1dbd7561c83449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405" y="769620"/>
            <a:ext cx="7091680" cy="5318760"/>
          </a:xfrm>
          <a:prstGeom prst="rect">
            <a:avLst/>
          </a:prstGeom>
        </p:spPr>
      </p:pic>
      <p:sp>
        <p:nvSpPr>
          <p:cNvPr id="16" name="iSlîḑê"/>
          <p:cNvSpPr/>
          <p:nvPr/>
        </p:nvSpPr>
        <p:spPr bwMode="auto">
          <a:xfrm>
            <a:off x="7974012" y="1601114"/>
            <a:ext cx="3374390" cy="49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grpSp>
        <p:nvGrpSpPr>
          <p:cNvPr id="32" name="îsḷíḋé"/>
          <p:cNvGrpSpPr/>
          <p:nvPr/>
        </p:nvGrpSpPr>
        <p:grpSpPr>
          <a:xfrm>
            <a:off x="98869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f7ed99a83db9985d212dd716d0ef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85" y="652145"/>
            <a:ext cx="7214870" cy="5554345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98869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d5eac8928eac5005d9cb3e0c38a0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45" y="608965"/>
            <a:ext cx="10058400" cy="5659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1d484686c2aa841b224893855a0e9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85" y="640080"/>
            <a:ext cx="9286875" cy="55772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26a4a5b8f8e4140190712f7643b2f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5" y="572135"/>
            <a:ext cx="10030460" cy="57524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84667573bc0b98e2d016acc8c62b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70" y="574675"/>
            <a:ext cx="9685020" cy="5740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11f5ede543cf7c3fa1b0b28eddc0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85" y="477520"/>
            <a:ext cx="9765030" cy="59029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087909f33148fdb377cac6468680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80" y="534670"/>
            <a:ext cx="10042525" cy="58661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c12e6072cfd6b620cf60bdebce6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586105"/>
            <a:ext cx="7630160" cy="572389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74104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f94a9da02ea35984c3d64d0a030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055" y="676910"/>
            <a:ext cx="8655685" cy="5504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3d36c3b5cf8c9305b780aee760e2d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505" y="706120"/>
            <a:ext cx="7341870" cy="5507355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98869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e73558c30159c14a862d5fec16106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60" y="570865"/>
            <a:ext cx="9801225" cy="581977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a8d9134e02e03a088fed98dc54062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659765"/>
            <a:ext cx="7409815" cy="5558155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98869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e64cd959e83676f752769f26384f8b"/>
          <p:cNvPicPr>
            <a:picLocks noChangeAspect="1"/>
          </p:cNvPicPr>
          <p:nvPr/>
        </p:nvPicPr>
        <p:blipFill>
          <a:blip r:embed="rId4"/>
          <a:srcRect r="1567" b="34667"/>
          <a:stretch>
            <a:fillRect/>
          </a:stretch>
        </p:blipFill>
        <p:spPr>
          <a:xfrm>
            <a:off x="1897380" y="650240"/>
            <a:ext cx="8239125" cy="567436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974c56713b1a1e574222d23bd86d0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035" y="625475"/>
            <a:ext cx="8837930" cy="560641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6f922366b61f6cd4233543f494a43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760" y="795020"/>
            <a:ext cx="7747635" cy="5490210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45529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a8e430f1ef45e7e6d6e44cdb25d71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10" y="786130"/>
            <a:ext cx="6600190" cy="5273675"/>
          </a:xfrm>
          <a:prstGeom prst="rect">
            <a:avLst/>
          </a:prstGeom>
        </p:spPr>
      </p:pic>
      <p:grpSp>
        <p:nvGrpSpPr>
          <p:cNvPr id="32" name="îsḷíḋé"/>
          <p:cNvGrpSpPr/>
          <p:nvPr/>
        </p:nvGrpSpPr>
        <p:grpSpPr>
          <a:xfrm>
            <a:off x="474345" y="-3810"/>
            <a:ext cx="2642235" cy="6854190"/>
            <a:chOff x="4336562" y="1129506"/>
            <a:chExt cx="3517185" cy="5018087"/>
          </a:xfrm>
        </p:grpSpPr>
        <p:sp>
          <p:nvSpPr>
            <p:cNvPr id="33" name="işľïḋè"/>
            <p:cNvSpPr/>
            <p:nvPr/>
          </p:nvSpPr>
          <p:spPr>
            <a:xfrm>
              <a:off x="4594669" y="1129506"/>
              <a:ext cx="3002662" cy="5018087"/>
            </a:xfrm>
            <a:prstGeom prst="flowChartInputOutput">
              <a:avLst/>
            </a:prstGeom>
            <a:solidFill>
              <a:srgbClr val="DB8910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34" name="išlíḓè"/>
            <p:cNvSpPr/>
            <p:nvPr/>
          </p:nvSpPr>
          <p:spPr>
            <a:xfrm>
              <a:off x="4336562" y="1129506"/>
              <a:ext cx="3517185" cy="5018087"/>
            </a:xfrm>
            <a:prstGeom prst="parallelogram">
              <a:avLst>
                <a:gd name="adj" fmla="val 40000"/>
              </a:avLst>
            </a:prstGeom>
            <a:solidFill>
              <a:srgbClr val="D0231F">
                <a:alpha val="70000"/>
              </a:srgb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639b5860fd5f8d94b8565d448838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" y="0"/>
            <a:ext cx="12191365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08910" y="1029970"/>
            <a:ext cx="7273290" cy="384048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绿色装点过青春，军魂铭刻在心间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你是党支部的领头雁，身先士卒，率先垂范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一时一地严守党员标准并不难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难的是一生一世不改党员本色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从部队到地方，岗位在变，初心不变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你将军人品质融入精神血脉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用担当和奉献书写无悔人生</a:t>
            </a: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39665" y="-176530"/>
            <a:ext cx="2505710" cy="1416050"/>
          </a:xfrm>
          <a:prstGeom prst="rect">
            <a:avLst/>
          </a:prstGeom>
        </p:spPr>
        <p:txBody>
          <a:bodyPr vert="horz" lIns="90000" tIns="46800" rIns="90000" bIns="46800" rtlCol="0">
            <a:normAutofit fontScale="975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FF00"/>
                </a:solidFill>
                <a:latin typeface="大梁字体库" panose="03000502000000000000" charset="-122"/>
                <a:ea typeface="大梁字体库" panose="03000502000000000000" charset="-122"/>
              </a:rPr>
              <a:t>颁奖词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580130" y="5998845"/>
            <a:ext cx="5224780" cy="713740"/>
            <a:chOff x="5376" y="622"/>
            <a:chExt cx="8228" cy="1124"/>
          </a:xfrm>
        </p:grpSpPr>
        <p:sp>
          <p:nvSpPr>
            <p:cNvPr id="37" name="任意多边形: 形状 6"/>
            <p:cNvSpPr/>
            <p:nvPr/>
          </p:nvSpPr>
          <p:spPr>
            <a:xfrm>
              <a:off x="5376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39" name="任意多边形: 形状 6"/>
            <p:cNvSpPr/>
            <p:nvPr/>
          </p:nvSpPr>
          <p:spPr>
            <a:xfrm flipH="1">
              <a:off x="6482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sp>
        <p:nvSpPr>
          <p:cNvPr id="6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85740" y="5703570"/>
            <a:ext cx="2305685" cy="115443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 lnSpcReduction="2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0000"/>
                </a:solidFill>
                <a:latin typeface="方正行楷简体" panose="02010601030101010101" charset="-122"/>
                <a:ea typeface="方正行楷简体" panose="02010601030101010101" charset="-122"/>
              </a:rPr>
              <a:t>龚中强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25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0"/>
                            </p:stCondLst>
                            <p:childTnLst>
                              <p:par>
                                <p:cTn id="4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7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25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639b5860fd5f8d94b8565d448838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" y="0"/>
            <a:ext cx="12191365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18435" y="1508760"/>
            <a:ext cx="7273290" cy="384048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卸下戎装，换上红妆，美如一朵玫瑰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也不输人生主旋律的铿锵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巾帼不让须眉，是你最真实的写照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酸甜苦辣，雨雪风霜</a:t>
            </a:r>
          </a:p>
          <a:p>
            <a:pPr algn="ctr">
              <a:lnSpc>
                <a:spcPct val="150000"/>
              </a:lnSpc>
            </a:pP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抗疫“战场”，你闪闪发光</a:t>
            </a: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30140" y="139700"/>
            <a:ext cx="2505710" cy="1416050"/>
          </a:xfrm>
          <a:prstGeom prst="rect">
            <a:avLst/>
          </a:prstGeom>
        </p:spPr>
        <p:txBody>
          <a:bodyPr vert="horz" lIns="90000" tIns="46800" rIns="90000" bIns="46800" rtlCol="0">
            <a:normAutofit fontScale="975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>
                <a:solidFill>
                  <a:srgbClr val="FFFF00"/>
                </a:solidFill>
                <a:latin typeface="大梁字体库" panose="03000502000000000000" charset="-122"/>
                <a:ea typeface="大梁字体库" panose="03000502000000000000" charset="-122"/>
              </a:rPr>
              <a:t>颁奖词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575050" y="5481320"/>
            <a:ext cx="5224780" cy="713740"/>
            <a:chOff x="5376" y="622"/>
            <a:chExt cx="8228" cy="1124"/>
          </a:xfrm>
        </p:grpSpPr>
        <p:sp>
          <p:nvSpPr>
            <p:cNvPr id="37" name="任意多边形: 形状 6"/>
            <p:cNvSpPr/>
            <p:nvPr/>
          </p:nvSpPr>
          <p:spPr>
            <a:xfrm>
              <a:off x="5376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39" name="任意多边形: 形状 6"/>
            <p:cNvSpPr/>
            <p:nvPr/>
          </p:nvSpPr>
          <p:spPr>
            <a:xfrm flipH="1">
              <a:off x="6482" y="622"/>
              <a:ext cx="7122" cy="1124"/>
            </a:xfrm>
            <a:custGeom>
              <a:avLst/>
              <a:gdLst>
                <a:gd name="connsiteX0" fmla="*/ 0 w 3847831"/>
                <a:gd name="connsiteY0" fmla="*/ 0 h 457835"/>
                <a:gd name="connsiteX1" fmla="*/ 3847831 w 3847831"/>
                <a:gd name="connsiteY1" fmla="*/ 0 h 457835"/>
                <a:gd name="connsiteX2" fmla="*/ 3847831 w 3847831"/>
                <a:gd name="connsiteY2" fmla="*/ 457835 h 457835"/>
                <a:gd name="connsiteX3" fmla="*/ 0 w 3847831"/>
                <a:gd name="connsiteY3" fmla="*/ 457835 h 457835"/>
                <a:gd name="connsiteX4" fmla="*/ 228918 w 3847831"/>
                <a:gd name="connsiteY4" fmla="*/ 228918 h 45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7831" h="457835">
                  <a:moveTo>
                    <a:pt x="0" y="0"/>
                  </a:moveTo>
                  <a:lnTo>
                    <a:pt x="3847831" y="0"/>
                  </a:lnTo>
                  <a:lnTo>
                    <a:pt x="3847831" y="457835"/>
                  </a:lnTo>
                  <a:lnTo>
                    <a:pt x="0" y="457835"/>
                  </a:lnTo>
                  <a:lnTo>
                    <a:pt x="228918" y="2289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sp>
        <p:nvSpPr>
          <p:cNvPr id="6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276215" y="5203825"/>
            <a:ext cx="2371494" cy="1154430"/>
          </a:xfrm>
          <a:prstGeom prst="rect">
            <a:avLst/>
          </a:prstGeom>
        </p:spPr>
        <p:txBody>
          <a:bodyPr vert="horz" lIns="90000" tIns="46800" rIns="90000" bIns="46800" rtlCol="0">
            <a:normAutofit fontScale="85000" lnSpcReduction="1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6000" b="1" dirty="0">
                <a:solidFill>
                  <a:srgbClr val="FF0000"/>
                </a:solidFill>
                <a:latin typeface="方正行楷简体" panose="02010601030101010101" charset="-122"/>
                <a:ea typeface="方正行楷简体" panose="02010601030101010101" charset="-122"/>
              </a:rPr>
              <a:t>郑显琦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5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5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7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469</Words>
  <Application>Microsoft Office PowerPoint</Application>
  <PresentationFormat>宽屏</PresentationFormat>
  <Paragraphs>98</Paragraphs>
  <Slides>102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0" baseType="lpstr">
      <vt:lpstr>Source Han Sans K Medium</vt:lpstr>
      <vt:lpstr>大梁字体库</vt:lpstr>
      <vt:lpstr>等线 Light</vt:lpstr>
      <vt:lpstr>方正行楷简体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NING MEI</dc:creator>
  <cp:lastModifiedBy>袁 野</cp:lastModifiedBy>
  <cp:revision>195</cp:revision>
  <dcterms:created xsi:type="dcterms:W3CDTF">2019-06-19T02:08:00Z</dcterms:created>
  <dcterms:modified xsi:type="dcterms:W3CDTF">2020-12-02T05:09:21Z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